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4"/>
  </p:notesMasterIdLst>
  <p:sldIdLst>
    <p:sldId id="256" r:id="rId2"/>
    <p:sldId id="268" r:id="rId3"/>
    <p:sldId id="264" r:id="rId4"/>
    <p:sldId id="265" r:id="rId5"/>
    <p:sldId id="262" r:id="rId6"/>
    <p:sldId id="266" r:id="rId7"/>
    <p:sldId id="263" r:id="rId8"/>
    <p:sldId id="257" r:id="rId9"/>
    <p:sldId id="259" r:id="rId10"/>
    <p:sldId id="260" r:id="rId11"/>
    <p:sldId id="261" r:id="rId12"/>
    <p:sldId id="25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03" autoAdjust="0"/>
    <p:restoredTop sz="94660"/>
  </p:normalViewPr>
  <p:slideViewPr>
    <p:cSldViewPr>
      <p:cViewPr varScale="1">
        <p:scale>
          <a:sx n="78" d="100"/>
          <a:sy n="78" d="100"/>
        </p:scale>
        <p:origin x="-4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D5F3BA-EDE1-4E09-9DD8-8EB7BB148AD1}" type="datetimeFigureOut">
              <a:rPr lang="en-US" smtClean="0"/>
              <a:t>10/20/2010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57427-4A10-4518-9072-278158CDCEB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79C32-DB74-4709-BCD3-357BCB6520C5}" type="datetime1">
              <a:rPr lang="en-US" smtClean="0"/>
              <a:t>10/20/2010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65B866E-31E0-4266-89EB-3749484A66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3C85-EA6F-44CE-991F-43F417CB4E99}" type="datetime1">
              <a:rPr lang="en-US" smtClean="0"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865B866E-31E0-4266-89EB-3749484A66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CDDC3-B2EB-46A7-A420-D7C6B73EE488}" type="datetime1">
              <a:rPr lang="en-US" smtClean="0"/>
              <a:t>10/20/2010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65B866E-31E0-4266-89EB-3749484A66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5D1D781-E0CE-4C11-9248-1D1CC3538AFB}" type="datetime1">
              <a:rPr lang="en-US" smtClean="0"/>
              <a:t>10/20/2010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866E-31E0-4266-89EB-3749484A66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DD08-4FD1-4E36-94B8-0ACEFF45500F}" type="datetime1">
              <a:rPr lang="en-US" smtClean="0"/>
              <a:t>10/20/2010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865B866E-31E0-4266-89EB-3749484A66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ADD0-B77A-4D61-95B8-83ED2614BFB7}" type="datetime1">
              <a:rPr lang="en-US" smtClean="0"/>
              <a:t>10/20/2010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865B866E-31E0-4266-89EB-3749484A66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9BAE-5F8C-42BC-B8EB-95F21988C809}" type="datetime1">
              <a:rPr lang="en-US" smtClean="0"/>
              <a:t>10/20/2010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5B866E-31E0-4266-89EB-3749484A66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65B866E-31E0-4266-89EB-3749484A66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C1FBA-5A78-4535-9559-00E7DE45C7D5}" type="datetime1">
              <a:rPr lang="en-US" smtClean="0"/>
              <a:t>10/20/2010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865B866E-31E0-4266-89EB-3749484A66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25E7F82-9944-455E-B767-8ADA3FFD9E77}" type="datetime1">
              <a:rPr lang="en-US" smtClean="0"/>
              <a:t>10/20/2010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6EBB0-6C4E-4EF0-8F64-C6FD0E343D0F}" type="datetime1">
              <a:rPr lang="en-US" smtClean="0"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866E-31E0-4266-89EB-3749484A66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865B866E-31E0-4266-89EB-3749484A66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030F-276F-4150-B5BE-D11987CFEA74}" type="datetime1">
              <a:rPr lang="en-US" smtClean="0"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08FBB6B-3505-4F8E-9E66-40E4D9B8E04C}" type="datetime1">
              <a:rPr lang="en-US" smtClean="0"/>
              <a:t>10/20/2010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65B866E-31E0-4266-89EB-3749484A66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hyperlink" Target="http://cdn.aracontent.com/ArticleAssets/8051430101/Print/8051430101_c5d14d32-5e81-47bb-9698-c03fe9def51e.pdf" TargetMode="Externa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10000"/>
            <a:ext cx="6400800" cy="1752600"/>
          </a:xfrm>
        </p:spPr>
        <p:txBody>
          <a:bodyPr/>
          <a:lstStyle/>
          <a:p>
            <a:r>
              <a:rPr lang="en-US" dirty="0" smtClean="0"/>
              <a:t>John McKechnie</a:t>
            </a:r>
          </a:p>
          <a:p>
            <a:r>
              <a:rPr lang="en-US" dirty="0" smtClean="0"/>
              <a:t>Director, Office of Public &amp; Congressional Affairs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295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NCUSIF Public Education Campaign Update</a:t>
            </a:r>
            <a:endParaRPr lang="en-US" b="1" dirty="0"/>
          </a:p>
        </p:txBody>
      </p:sp>
      <p:pic>
        <p:nvPicPr>
          <p:cNvPr id="4" name="Picture 3" descr="600Px%20NCUA%20B%20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0" y="1600200"/>
            <a:ext cx="1449329" cy="1444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Service Announcements (PSAs)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575048" cy="4572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TV: Electronic and hard copies sent to 1,500 cable and network stations</a:t>
            </a:r>
          </a:p>
          <a:p>
            <a:pPr lvl="1"/>
            <a:r>
              <a:rPr lang="en-US" sz="1800" dirty="0" smtClean="0"/>
              <a:t>Favorable response from NBC, CBS and ION TV networks</a:t>
            </a:r>
          </a:p>
          <a:p>
            <a:r>
              <a:rPr lang="en-US" sz="2000" dirty="0" smtClean="0"/>
              <a:t>Radio: Electronic and hard copies sent to 4,300 cable and network stations</a:t>
            </a:r>
          </a:p>
          <a:p>
            <a:r>
              <a:rPr lang="en-US" sz="2000" dirty="0" smtClean="0"/>
              <a:t>Out-of-Home: Billboards in Malls and Bus Shelters</a:t>
            </a:r>
          </a:p>
          <a:p>
            <a:r>
              <a:rPr lang="en-US" sz="2000" dirty="0" smtClean="0"/>
              <a:t>PSA pick-up expected in the coming weeks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3886200"/>
            <a:ext cx="1676400" cy="2514600"/>
          </a:xfrm>
          <a:prstGeom prst="rect">
            <a:avLst/>
          </a:prstGeom>
          <a:noFill/>
          <a:ln w="12700" cmpd="sng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447800"/>
            <a:ext cx="2506540" cy="2514600"/>
          </a:xfrm>
          <a:prstGeom prst="rect">
            <a:avLst/>
          </a:prstGeom>
          <a:noFill/>
          <a:ln w="12700" cmpd="sng">
            <a:solidFill>
              <a:schemeClr val="tx1"/>
            </a:solidFill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</p:pic>
      <p:pic>
        <p:nvPicPr>
          <p:cNvPr id="6" name="Picture 5" descr="600Px%20NCUA%20B%20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27954" y="914400"/>
            <a:ext cx="688093" cy="685800"/>
          </a:xfrm>
          <a:prstGeom prst="rect">
            <a:avLst/>
          </a:prstGeom>
        </p:spPr>
      </p:pic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2400" y="6172200"/>
            <a:ext cx="533400" cy="685800"/>
          </a:xfrm>
        </p:spPr>
        <p:txBody>
          <a:bodyPr>
            <a:normAutofit/>
          </a:bodyPr>
          <a:lstStyle/>
          <a:p>
            <a:fld id="{865B866E-31E0-4266-89EB-3749484A660A}" type="slidenum">
              <a:rPr lang="en-US" sz="1800" b="1" smtClean="0">
                <a:solidFill>
                  <a:schemeClr val="bg1"/>
                </a:solidFill>
              </a:rPr>
              <a:pPr/>
              <a:t>2</a:t>
            </a:fld>
            <a:endParaRPr lang="en-US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Multimedia News Release</a:t>
            </a:r>
            <a:endParaRPr lang="en-US" dirty="0"/>
          </a:p>
        </p:txBody>
      </p:sp>
      <p:pic>
        <p:nvPicPr>
          <p:cNvPr id="4" name="Picture 3" descr="600Px%20NCUA%20B%20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27954" y="914400"/>
            <a:ext cx="688093" cy="6858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Press Release and </a:t>
            </a:r>
          </a:p>
          <a:p>
            <a:pPr>
              <a:buNone/>
            </a:pPr>
            <a:r>
              <a:rPr lang="en-US" sz="2400" dirty="0" smtClean="0"/>
              <a:t>    Campaign Assets</a:t>
            </a:r>
          </a:p>
          <a:p>
            <a:pPr lvl="1"/>
            <a:r>
              <a:rPr lang="en-US" sz="2000" dirty="0" smtClean="0"/>
              <a:t>Audience reach: 148,072,000</a:t>
            </a:r>
          </a:p>
          <a:p>
            <a:pPr lvl="1"/>
            <a:r>
              <a:rPr lang="en-US" sz="2000" dirty="0" smtClean="0"/>
              <a:t>Page views: 2,949</a:t>
            </a:r>
          </a:p>
          <a:p>
            <a:pPr lvl="1"/>
            <a:r>
              <a:rPr lang="en-US" sz="2000" dirty="0" smtClean="0"/>
              <a:t>Online video views: 16,580</a:t>
            </a:r>
          </a:p>
          <a:p>
            <a:pPr lvl="1"/>
            <a:r>
              <a:rPr lang="en-US" sz="2000" dirty="0" smtClean="0"/>
              <a:t>Press Release Pick-up: 216</a:t>
            </a:r>
          </a:p>
        </p:txBody>
      </p:sp>
      <p:pic>
        <p:nvPicPr>
          <p:cNvPr id="5" name="Picture 4" descr="mn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1600200"/>
            <a:ext cx="3839024" cy="46482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</p:pic>
      <p:pic>
        <p:nvPicPr>
          <p:cNvPr id="8" name="Picture 7" descr="yahoo financ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4302258"/>
            <a:ext cx="2047875" cy="49834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</p:pic>
      <p:pic>
        <p:nvPicPr>
          <p:cNvPr id="9" name="Picture 8" descr="aol daily financ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57400" y="4953000"/>
            <a:ext cx="1943100" cy="59453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</p:pic>
      <p:pic>
        <p:nvPicPr>
          <p:cNvPr id="10" name="Picture 9" descr="washington business journa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90600" y="5698236"/>
            <a:ext cx="2419350" cy="532257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</p:pic>
      <p:sp>
        <p:nvSpPr>
          <p:cNvPr id="12" name="Slide Number Placeholder 6"/>
          <p:cNvSpPr txBox="1">
            <a:spLocks/>
          </p:cNvSpPr>
          <p:nvPr/>
        </p:nvSpPr>
        <p:spPr>
          <a:xfrm>
            <a:off x="152400" y="6172200"/>
            <a:ext cx="533400" cy="6858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5B866E-31E0-4266-89EB-3749484A660A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Matte Release</a:t>
            </a:r>
            <a:endParaRPr lang="en-US" dirty="0"/>
          </a:p>
        </p:txBody>
      </p:sp>
      <p:pic>
        <p:nvPicPr>
          <p:cNvPr id="4" name="Picture 3" descr="600Px%20NCUA%20B%20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27954" y="914400"/>
            <a:ext cx="688093" cy="6858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Online</a:t>
            </a:r>
          </a:p>
          <a:p>
            <a:pPr lvl="1"/>
            <a:r>
              <a:rPr lang="en-US" dirty="0" smtClean="0"/>
              <a:t>Site audience: 11,847,672</a:t>
            </a:r>
          </a:p>
          <a:p>
            <a:pPr lvl="1"/>
            <a:r>
              <a:rPr lang="en-US" dirty="0" smtClean="0"/>
              <a:t>Total placements: 737</a:t>
            </a:r>
          </a:p>
          <a:p>
            <a:pPr lvl="1"/>
            <a:r>
              <a:rPr lang="en-US" dirty="0" smtClean="0"/>
              <a:t>Online ad value: $247,813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Pick-up</a:t>
            </a:r>
            <a:endParaRPr lang="en-US" dirty="0" smtClean="0"/>
          </a:p>
          <a:p>
            <a:pPr lvl="1"/>
            <a:r>
              <a:rPr lang="en-US" dirty="0" smtClean="0"/>
              <a:t>Majority of print pick-up expected to run</a:t>
            </a:r>
            <a:br>
              <a:rPr lang="en-US" dirty="0" smtClean="0"/>
            </a:br>
            <a:r>
              <a:rPr lang="en-US" dirty="0" smtClean="0"/>
              <a:t>in 3-5 weeks</a:t>
            </a:r>
            <a:endParaRPr lang="en-US" dirty="0"/>
          </a:p>
        </p:txBody>
      </p:sp>
      <p:pic>
        <p:nvPicPr>
          <p:cNvPr id="14" name="Picture 13" descr="click2Houst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10125" y="1813858"/>
            <a:ext cx="2047875" cy="738841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</p:pic>
      <p:pic>
        <p:nvPicPr>
          <p:cNvPr id="15" name="Picture 14" descr="clickondetroi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63704" y="2895600"/>
            <a:ext cx="2075246" cy="752475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</p:pic>
      <p:pic>
        <p:nvPicPr>
          <p:cNvPr id="10" name="Content Placeholder 3" descr="evening times.jpg">
            <a:hlinkClick r:id="rId5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00800" y="3810000"/>
            <a:ext cx="1962480" cy="25336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</p:pic>
      <p:pic>
        <p:nvPicPr>
          <p:cNvPr id="13" name="Picture 12" descr="bostonchanne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05600" y="1455538"/>
            <a:ext cx="2209800" cy="811411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</p:pic>
      <p:pic>
        <p:nvPicPr>
          <p:cNvPr id="17" name="Picture 16" descr="pittsburgh channel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734175" y="2525142"/>
            <a:ext cx="2181225" cy="82765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</p:pic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2400" y="6172200"/>
            <a:ext cx="533400" cy="685800"/>
          </a:xfrm>
        </p:spPr>
        <p:txBody>
          <a:bodyPr>
            <a:normAutofit/>
          </a:bodyPr>
          <a:lstStyle/>
          <a:p>
            <a:fld id="{865B866E-31E0-4266-89EB-3749484A660A}" type="slidenum">
              <a:rPr lang="en-US" sz="1800" b="1" smtClean="0">
                <a:solidFill>
                  <a:schemeClr val="bg1"/>
                </a:solidFill>
              </a:rPr>
              <a:pPr/>
              <a:t>4</a:t>
            </a:fld>
            <a:endParaRPr lang="en-US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Radio Media Tour</a:t>
            </a:r>
            <a:endParaRPr lang="en-US" dirty="0"/>
          </a:p>
        </p:txBody>
      </p:sp>
      <p:pic>
        <p:nvPicPr>
          <p:cNvPr id="4" name="Picture 3" descr="600Px%20NCUA%20B%20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27954" y="914400"/>
            <a:ext cx="688093" cy="6858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Interviews with Chairman </a:t>
            </a:r>
          </a:p>
          <a:p>
            <a:pPr>
              <a:buNone/>
            </a:pPr>
            <a:r>
              <a:rPr lang="en-US" dirty="0" smtClean="0"/>
              <a:t>    Matz to promote Campaign</a:t>
            </a:r>
          </a:p>
          <a:p>
            <a:pPr lvl="1"/>
            <a:r>
              <a:rPr lang="en-US" dirty="0" smtClean="0"/>
              <a:t>12 total interviews</a:t>
            </a:r>
          </a:p>
          <a:p>
            <a:pPr lvl="1"/>
            <a:r>
              <a:rPr lang="en-US" dirty="0" smtClean="0"/>
              <a:t>2,799,000 </a:t>
            </a:r>
            <a:r>
              <a:rPr lang="en-US" dirty="0" smtClean="0"/>
              <a:t>potential </a:t>
            </a:r>
            <a:r>
              <a:rPr lang="en-US" dirty="0" smtClean="0"/>
              <a:t>listeners</a:t>
            </a:r>
          </a:p>
          <a:p>
            <a:pPr lvl="1"/>
            <a:r>
              <a:rPr lang="en-US" dirty="0" smtClean="0"/>
              <a:t>993 stations reached</a:t>
            </a:r>
          </a:p>
          <a:p>
            <a:endParaRPr lang="en-US" dirty="0"/>
          </a:p>
        </p:txBody>
      </p:sp>
      <p:pic>
        <p:nvPicPr>
          <p:cNvPr id="5" name="Picture 4" descr="wsj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04210" y="1524000"/>
            <a:ext cx="3439716" cy="6858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</p:pic>
      <p:pic>
        <p:nvPicPr>
          <p:cNvPr id="8" name="Picture 7" descr="fed news radi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59066" y="3469481"/>
            <a:ext cx="2132410" cy="100726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</p:pic>
      <p:pic>
        <p:nvPicPr>
          <p:cNvPr id="9" name="Picture 8" descr="kcbslogostk190x12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43625" y="4724400"/>
            <a:ext cx="1628775" cy="125372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</p:pic>
      <p:pic>
        <p:nvPicPr>
          <p:cNvPr id="10" name="Picture 9" descr="marketwatch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23295" y="2424112"/>
            <a:ext cx="2882505" cy="81438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</p:pic>
      <p:pic>
        <p:nvPicPr>
          <p:cNvPr id="11" name="Picture 10" descr="NCUA Chairman Matz phot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00150" y="3810000"/>
            <a:ext cx="1771650" cy="222885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</p:pic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2400" y="6172200"/>
            <a:ext cx="533400" cy="685800"/>
          </a:xfrm>
        </p:spPr>
        <p:txBody>
          <a:bodyPr>
            <a:normAutofit/>
          </a:bodyPr>
          <a:lstStyle/>
          <a:p>
            <a:fld id="{865B866E-31E0-4266-89EB-3749484A660A}" type="slidenum">
              <a:rPr lang="en-US" sz="1800" b="1" smtClean="0">
                <a:solidFill>
                  <a:schemeClr val="bg1"/>
                </a:solidFill>
              </a:rPr>
              <a:pPr/>
              <a:t>5</a:t>
            </a:fld>
            <a:endParaRPr lang="en-US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Jordan Goodman Radio Internet Interview</a:t>
            </a:r>
            <a:endParaRPr lang="en-US" dirty="0"/>
          </a:p>
        </p:txBody>
      </p:sp>
      <p:pic>
        <p:nvPicPr>
          <p:cNvPr id="5" name="Content Placeholder 4" descr="john goodman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990600"/>
            <a:ext cx="8666690" cy="5334000"/>
          </a:xfrm>
          <a:ln w="12700"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2400" y="6324600"/>
            <a:ext cx="533400" cy="533400"/>
          </a:xfrm>
        </p:spPr>
        <p:txBody>
          <a:bodyPr>
            <a:normAutofit/>
          </a:bodyPr>
          <a:lstStyle/>
          <a:p>
            <a:fld id="{865B866E-31E0-4266-89EB-3749484A660A}" type="slidenum">
              <a:rPr lang="en-US" sz="1800" b="1" smtClean="0">
                <a:solidFill>
                  <a:schemeClr val="accent1"/>
                </a:solidFill>
              </a:rPr>
              <a:pPr/>
              <a:t>6</a:t>
            </a:fld>
            <a:endParaRPr lang="en-US" sz="1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Campaign Landing Page: NCUA.gov/</a:t>
            </a:r>
            <a:r>
              <a:rPr lang="en-US" sz="2800" dirty="0" err="1" smtClean="0"/>
              <a:t>ncuaSafe</a:t>
            </a:r>
            <a:endParaRPr lang="en-US" sz="2800" dirty="0"/>
          </a:p>
        </p:txBody>
      </p:sp>
      <p:pic>
        <p:nvPicPr>
          <p:cNvPr id="4" name="Picture 3" descr="600Px%20NCUA%20B%20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27954" y="914400"/>
            <a:ext cx="688093" cy="6858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Houses Campaign Assets</a:t>
            </a:r>
          </a:p>
          <a:p>
            <a:pPr lvl="1"/>
            <a:r>
              <a:rPr lang="en-US" dirty="0" smtClean="0"/>
              <a:t>TV PSAs</a:t>
            </a:r>
          </a:p>
          <a:p>
            <a:pPr lvl="1"/>
            <a:r>
              <a:rPr lang="en-US" dirty="0" smtClean="0"/>
              <a:t>Widget</a:t>
            </a:r>
          </a:p>
          <a:p>
            <a:pPr lvl="1"/>
            <a:r>
              <a:rPr lang="en-US" dirty="0" smtClean="0"/>
              <a:t>e-Calculator</a:t>
            </a:r>
          </a:p>
          <a:p>
            <a:pPr lvl="1"/>
            <a:r>
              <a:rPr lang="en-US" dirty="0" smtClean="0"/>
              <a:t>Twitter Feed</a:t>
            </a:r>
          </a:p>
          <a:p>
            <a:r>
              <a:rPr lang="en-US" dirty="0" smtClean="0"/>
              <a:t>Stats</a:t>
            </a:r>
          </a:p>
          <a:p>
            <a:pPr lvl="1"/>
            <a:r>
              <a:rPr lang="en-US" dirty="0" smtClean="0"/>
              <a:t>Page Views: 3,278</a:t>
            </a:r>
          </a:p>
          <a:p>
            <a:pPr lvl="1"/>
            <a:r>
              <a:rPr lang="en-US" dirty="0" smtClean="0"/>
              <a:t>Page Visits: 2,544</a:t>
            </a:r>
          </a:p>
          <a:p>
            <a:pPr lvl="1"/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676400"/>
            <a:ext cx="3756163" cy="4572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</p:pic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2400" y="6172200"/>
            <a:ext cx="533400" cy="685800"/>
          </a:xfrm>
        </p:spPr>
        <p:txBody>
          <a:bodyPr>
            <a:normAutofit/>
          </a:bodyPr>
          <a:lstStyle/>
          <a:p>
            <a:fld id="{865B866E-31E0-4266-89EB-3749484A660A}" type="slidenum">
              <a:rPr lang="en-US" sz="1800" b="1" smtClean="0">
                <a:solidFill>
                  <a:schemeClr val="bg1"/>
                </a:solidFill>
              </a:rPr>
              <a:pPr/>
              <a:t>7</a:t>
            </a:fld>
            <a:endParaRPr lang="en-US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Media Outreach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17855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Twitter</a:t>
            </a:r>
          </a:p>
          <a:p>
            <a:pPr lvl="1"/>
            <a:r>
              <a:rPr lang="en-US" b="1" dirty="0" smtClean="0"/>
              <a:t>Purpose:</a:t>
            </a:r>
            <a:r>
              <a:rPr lang="en-US" dirty="0" smtClean="0"/>
              <a:t> Outreach to credit unions, financial bloggers and the general public.</a:t>
            </a:r>
          </a:p>
          <a:p>
            <a:pPr lvl="1"/>
            <a:r>
              <a:rPr lang="en-US" b="1" dirty="0" smtClean="0"/>
              <a:t>Activity: </a:t>
            </a:r>
            <a:r>
              <a:rPr lang="en-US" dirty="0" smtClean="0"/>
              <a:t>Daily Tweets about the campaign with links to campaign landing page.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Facebook</a:t>
            </a:r>
          </a:p>
          <a:p>
            <a:pPr lvl="1"/>
            <a:r>
              <a:rPr lang="en-US" b="1" dirty="0" smtClean="0"/>
              <a:t>Purpose:</a:t>
            </a:r>
            <a:r>
              <a:rPr lang="en-US" dirty="0" smtClean="0"/>
              <a:t> Outreach to general public, specifically people who are unfamiliar with NCUA.</a:t>
            </a:r>
          </a:p>
          <a:p>
            <a:pPr lvl="1"/>
            <a:r>
              <a:rPr lang="en-US" b="1" dirty="0" smtClean="0"/>
              <a:t>Activity: </a:t>
            </a:r>
            <a:r>
              <a:rPr lang="en-US" dirty="0" smtClean="0"/>
              <a:t>Daily short messages about the campaign with links to ncua.gov and the campaign landing page.</a:t>
            </a:r>
          </a:p>
          <a:p>
            <a:endParaRPr lang="en-US" dirty="0" smtClean="0"/>
          </a:p>
          <a:p>
            <a:r>
              <a:rPr lang="en-US" dirty="0" smtClean="0"/>
              <a:t>YouTube</a:t>
            </a:r>
          </a:p>
          <a:p>
            <a:pPr lvl="1"/>
            <a:r>
              <a:rPr lang="en-US" b="1" dirty="0" smtClean="0"/>
              <a:t>Purpose: </a:t>
            </a:r>
            <a:r>
              <a:rPr lang="en-US" dirty="0" smtClean="0"/>
              <a:t>Location where the TV PSAs are housed so that financial bloggers and general public can access the PSAs.</a:t>
            </a:r>
            <a:endParaRPr lang="en-US" b="1" dirty="0" smtClean="0"/>
          </a:p>
          <a:p>
            <a:pPr lvl="1"/>
            <a:r>
              <a:rPr lang="en-US" b="1" dirty="0" smtClean="0"/>
              <a:t>Activity: </a:t>
            </a:r>
            <a:r>
              <a:rPr lang="en-US" dirty="0" smtClean="0"/>
              <a:t>TV PSAs and Behind-the-Scenes interview available, supplemented by weekly NCUA comments about the campaign.</a:t>
            </a:r>
            <a:endParaRPr lang="en-US" b="1" dirty="0" smtClean="0"/>
          </a:p>
          <a:p>
            <a:pPr lvl="1"/>
            <a:endParaRPr lang="en-US" dirty="0"/>
          </a:p>
        </p:txBody>
      </p:sp>
      <p:pic>
        <p:nvPicPr>
          <p:cNvPr id="4" name="Picture 3" descr="600Px%20NCUA%20B%20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27954" y="914400"/>
            <a:ext cx="688093" cy="685800"/>
          </a:xfrm>
          <a:prstGeom prst="rect">
            <a:avLst/>
          </a:prstGeom>
        </p:spPr>
      </p:pic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2400" y="6172200"/>
            <a:ext cx="533400" cy="685800"/>
          </a:xfrm>
        </p:spPr>
        <p:txBody>
          <a:bodyPr>
            <a:normAutofit/>
          </a:bodyPr>
          <a:lstStyle/>
          <a:p>
            <a:fld id="{865B866E-31E0-4266-89EB-3749484A660A}" type="slidenum">
              <a:rPr lang="en-US" sz="1800" b="1" smtClean="0">
                <a:solidFill>
                  <a:schemeClr val="bg1"/>
                </a:solidFill>
              </a:rPr>
              <a:pPr/>
              <a:t>8</a:t>
            </a:fld>
            <a:endParaRPr lang="en-US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609600"/>
          </a:xfrm>
        </p:spPr>
        <p:txBody>
          <a:bodyPr/>
          <a:lstStyle/>
          <a:p>
            <a:r>
              <a:rPr lang="en-US" dirty="0" smtClean="0"/>
              <a:t>Social Media Outreach - Twitter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899" t="11512" r="56788" b="16825"/>
          <a:stretch>
            <a:fillRect/>
          </a:stretch>
        </p:blipFill>
        <p:spPr bwMode="auto">
          <a:xfrm>
            <a:off x="152400" y="914400"/>
            <a:ext cx="8822787" cy="5791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2400" y="6172200"/>
            <a:ext cx="533400" cy="685800"/>
          </a:xfrm>
        </p:spPr>
        <p:txBody>
          <a:bodyPr>
            <a:normAutofit/>
          </a:bodyPr>
          <a:lstStyle/>
          <a:p>
            <a:fld id="{865B866E-31E0-4266-89EB-3749484A660A}" type="slidenum">
              <a:rPr lang="en-US" sz="1800" b="1" smtClean="0">
                <a:solidFill>
                  <a:schemeClr val="bg1"/>
                </a:solidFill>
              </a:rPr>
              <a:pPr/>
              <a:t>9</a:t>
            </a:fld>
            <a:endParaRPr lang="en-US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533400"/>
          </a:xfrm>
        </p:spPr>
        <p:txBody>
          <a:bodyPr>
            <a:noAutofit/>
          </a:bodyPr>
          <a:lstStyle/>
          <a:p>
            <a:r>
              <a:rPr lang="en-US" dirty="0" smtClean="0"/>
              <a:t>Social Media Outreach - Facebook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7527" t="11821" r="64516" b="25216"/>
          <a:stretch>
            <a:fillRect/>
          </a:stretch>
        </p:blipFill>
        <p:spPr bwMode="auto">
          <a:xfrm>
            <a:off x="990600" y="762000"/>
            <a:ext cx="7239000" cy="59319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2400" y="6172200"/>
            <a:ext cx="533400" cy="685800"/>
          </a:xfrm>
        </p:spPr>
        <p:txBody>
          <a:bodyPr>
            <a:normAutofit/>
          </a:bodyPr>
          <a:lstStyle/>
          <a:p>
            <a:fld id="{865B866E-31E0-4266-89EB-3749484A660A}" type="slidenum">
              <a:rPr lang="en-US" sz="1800" b="1" smtClean="0">
                <a:solidFill>
                  <a:schemeClr val="accent1"/>
                </a:solidFill>
              </a:rPr>
              <a:pPr/>
              <a:t>10</a:t>
            </a:fld>
            <a:endParaRPr lang="en-US" sz="1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533400"/>
          </a:xfrm>
        </p:spPr>
        <p:txBody>
          <a:bodyPr>
            <a:noAutofit/>
          </a:bodyPr>
          <a:lstStyle/>
          <a:p>
            <a:r>
              <a:rPr lang="en-US" dirty="0" smtClean="0"/>
              <a:t>Social Media Outreach - YouTube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5582" t="19447" r="58047" b="16910"/>
          <a:stretch>
            <a:fillRect/>
          </a:stretch>
        </p:blipFill>
        <p:spPr bwMode="auto">
          <a:xfrm>
            <a:off x="152399" y="838200"/>
            <a:ext cx="8856765" cy="5638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2400" y="6248400"/>
            <a:ext cx="533400" cy="762000"/>
          </a:xfrm>
        </p:spPr>
        <p:txBody>
          <a:bodyPr>
            <a:normAutofit/>
          </a:bodyPr>
          <a:lstStyle/>
          <a:p>
            <a:fld id="{865B866E-31E0-4266-89EB-3749484A660A}" type="slidenum">
              <a:rPr lang="en-US" sz="1800" b="1" smtClean="0">
                <a:solidFill>
                  <a:schemeClr val="accent1"/>
                </a:solidFill>
              </a:rPr>
              <a:pPr/>
              <a:t>11</a:t>
            </a:fld>
            <a:endParaRPr lang="en-US" sz="1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Media Outreach -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600200"/>
            <a:ext cx="8503920" cy="47244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Since the October 4 campaign launch,</a:t>
            </a:r>
          </a:p>
          <a:p>
            <a:r>
              <a:rPr lang="en-US" dirty="0" smtClean="0"/>
              <a:t>On Twitter:</a:t>
            </a:r>
          </a:p>
          <a:p>
            <a:pPr lvl="1"/>
            <a:r>
              <a:rPr lang="en-US" dirty="0" smtClean="0"/>
              <a:t>NCUA gained 70 new “Followers.”</a:t>
            </a:r>
          </a:p>
          <a:p>
            <a:pPr lvl="1"/>
            <a:r>
              <a:rPr lang="en-US" dirty="0" smtClean="0"/>
              <a:t>Campaign related tweets have been re-tweeted (shared by one of our Followers with others on Twitter) over 25 times, by over 15 different users (credit unions, trades and financial bloggers).</a:t>
            </a:r>
          </a:p>
          <a:p>
            <a:r>
              <a:rPr lang="en-US" dirty="0" smtClean="0"/>
              <a:t>On Facebook:</a:t>
            </a:r>
          </a:p>
          <a:p>
            <a:pPr lvl="1"/>
            <a:r>
              <a:rPr lang="en-US" dirty="0" smtClean="0"/>
              <a:t>NCUA gained 43 “Likes.”</a:t>
            </a:r>
          </a:p>
          <a:p>
            <a:pPr lvl="1"/>
            <a:r>
              <a:rPr lang="en-US" dirty="0" smtClean="0"/>
              <a:t>NCUA’s page has been viewed over 1,500 times.</a:t>
            </a:r>
          </a:p>
          <a:p>
            <a:pPr lvl="1"/>
            <a:r>
              <a:rPr lang="en-US" dirty="0" smtClean="0"/>
              <a:t>Over 150 Facebook users have visited our page.</a:t>
            </a:r>
          </a:p>
          <a:p>
            <a:r>
              <a:rPr lang="en-US" dirty="0" smtClean="0"/>
              <a:t>YouTube</a:t>
            </a:r>
          </a:p>
          <a:p>
            <a:pPr lvl="1"/>
            <a:r>
              <a:rPr lang="en-US" dirty="0" smtClean="0"/>
              <a:t>The campaign videos have been viewed over 1,700 times.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 descr="600Px%20NCUA%20B%20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27954" y="914400"/>
            <a:ext cx="688093" cy="685800"/>
          </a:xfrm>
          <a:prstGeom prst="rect">
            <a:avLst/>
          </a:prstGeom>
        </p:spPr>
      </p:pic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2400" y="6172200"/>
            <a:ext cx="533400" cy="685800"/>
          </a:xfrm>
        </p:spPr>
        <p:txBody>
          <a:bodyPr>
            <a:normAutofit/>
          </a:bodyPr>
          <a:lstStyle/>
          <a:p>
            <a:fld id="{865B866E-31E0-4266-89EB-3749484A660A}" type="slidenum">
              <a:rPr lang="en-US" sz="1800" b="1" smtClean="0">
                <a:solidFill>
                  <a:schemeClr val="bg1"/>
                </a:solidFill>
              </a:rPr>
              <a:pPr/>
              <a:t>12</a:t>
            </a:fld>
            <a:endParaRPr lang="en-US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ustom 27">
      <a:dk1>
        <a:sysClr val="windowText" lastClr="000000"/>
      </a:dk1>
      <a:lt1>
        <a:sysClr val="window" lastClr="FFFFFF"/>
      </a:lt1>
      <a:dk2>
        <a:srgbClr val="093A67"/>
      </a:dk2>
      <a:lt2>
        <a:srgbClr val="DBF5F9"/>
      </a:lt2>
      <a:accent1>
        <a:srgbClr val="0B5394"/>
      </a:accent1>
      <a:accent2>
        <a:srgbClr val="009DD9"/>
      </a:accent2>
      <a:accent3>
        <a:srgbClr val="04617B"/>
      </a:accent3>
      <a:accent4>
        <a:srgbClr val="20C8F7"/>
      </a:accent4>
      <a:accent5>
        <a:srgbClr val="C7E2FA"/>
      </a:accent5>
      <a:accent6>
        <a:srgbClr val="A5C249"/>
      </a:accent6>
      <a:hlink>
        <a:srgbClr val="E2D700"/>
      </a:hlink>
      <a:folHlink>
        <a:srgbClr val="85DFD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CB6A0A15FE0A40ADF6BEB97E3AE61E" ma:contentTypeVersion="11" ma:contentTypeDescription="Create a new document." ma:contentTypeScope="" ma:versionID="da71fe52ca9a3dab1eb847d69a5929f6">
  <xsd:schema xmlns:xsd="http://www.w3.org/2001/XMLSchema" xmlns:xs="http://www.w3.org/2001/XMLSchema" xmlns:p="http://schemas.microsoft.com/office/2006/metadata/properties" xmlns:ns1="http://schemas.microsoft.com/sharepoint/v3" xmlns:ns2="4fd344a9-0e23-43b7-a42d-bc01aa44e9f9" xmlns:ns3="8ee35dea-c1c5-4b86-aff8-d33005d7af79" targetNamespace="http://schemas.microsoft.com/office/2006/metadata/properties" ma:root="true" ma:fieldsID="48dfeb91ff2e87c6c6c2eccaa612e52e" ns1:_="" ns2:_="" ns3:_="">
    <xsd:import namespace="http://schemas.microsoft.com/sharepoint/v3"/>
    <xsd:import namespace="4fd344a9-0e23-43b7-a42d-bc01aa44e9f9"/>
    <xsd:import namespace="8ee35dea-c1c5-4b86-aff8-d33005d7af79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Date_x0020_Line_x0020_SC" minOccurs="0"/>
                <xsd:element ref="ns2:NewsType" minOccurs="0"/>
                <xsd:element ref="ns2:Board_x0020_Tag" minOccurs="0"/>
                <xsd:element ref="ns2:Docket_x002f_Letter_x0020_No._x0020_SC" minOccurs="0"/>
                <xsd:element ref="ns3:In_x0020_the_x0020_Matter_x0020_of" minOccurs="0"/>
                <xsd:element ref="ns3:Type_x0020_of_x0020_Clai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4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5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d344a9-0e23-43b7-a42d-bc01aa44e9f9" elementFormDefault="qualified">
    <xsd:import namespace="http://schemas.microsoft.com/office/2006/documentManagement/types"/>
    <xsd:import namespace="http://schemas.microsoft.com/office/infopath/2007/PartnerControls"/>
    <xsd:element name="Date_x0020_Line_x0020_SC" ma:index="10" nillable="true" ma:displayName="DateLine SC" ma:format="DateTime" ma:internalName="Date_x0020_Line_x0020_SC">
      <xsd:simpleType>
        <xsd:restriction base="dms:DateTime"/>
      </xsd:simpleType>
    </xsd:element>
    <xsd:element name="NewsType" ma:index="11" nillable="true" ma:displayName="Posting Type SC" ma:default="Pending" ma:format="Dropdown" ma:internalName="NewsType">
      <xsd:simpleType>
        <xsd:restriction base="dms:Choice">
          <xsd:enumeration value="Alert"/>
          <xsd:enumeration value="Announcement"/>
          <xsd:enumeration value="Appeal"/>
          <xsd:enumeration value="Board"/>
          <xsd:enumeration value="Bylaws"/>
          <xsd:enumeration value="Comment"/>
          <xsd:enumeration value="Data"/>
          <xsd:enumeration value="Event"/>
          <xsd:enumeration value="IRPS"/>
          <xsd:enumeration value="Letter"/>
          <xsd:enumeration value="Media"/>
          <xsd:enumeration value="News"/>
          <xsd:enumeration value="Opinion Letter"/>
          <xsd:enumeration value="Order"/>
          <xsd:enumeration value="Other"/>
          <xsd:enumeration value="Pending"/>
          <xsd:enumeration value="Photo"/>
          <xsd:enumeration value="Publication"/>
          <xsd:enumeration value="Regulation"/>
          <xsd:enumeration value="Report"/>
          <xsd:enumeration value="Speech"/>
          <xsd:enumeration value="Testimony"/>
          <xsd:enumeration value="Vacancy"/>
          <xsd:enumeration value="Website"/>
        </xsd:restriction>
      </xsd:simpleType>
    </xsd:element>
    <xsd:element name="Board_x0020_Tag" ma:index="12" nillable="true" ma:displayName="Board Tag SC" ma:internalName="Board_x0020_Tag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J. Mark McWatters"/>
                    <xsd:enumeration value="Richard T. Metsger"/>
                  </xsd:restriction>
                </xsd:simpleType>
              </xsd:element>
            </xsd:sequence>
          </xsd:extension>
        </xsd:complexContent>
      </xsd:complexType>
    </xsd:element>
    <xsd:element name="Docket_x002f_Letter_x0020_No._x0020_SC" ma:index="13" nillable="true" ma:displayName="Docket-Letter Num SC" ma:internalName="Docket_x002F_Letter_x0020_No_x002e__x0020_SC">
      <xsd:simpleType>
        <xsd:restriction base="dms:Text">
          <xsd:maxLength value="20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e35dea-c1c5-4b86-aff8-d33005d7af79" elementFormDefault="qualified">
    <xsd:import namespace="http://schemas.microsoft.com/office/2006/documentManagement/types"/>
    <xsd:import namespace="http://schemas.microsoft.com/office/infopath/2007/PartnerControls"/>
    <xsd:element name="In_x0020_the_x0020_Matter_x0020_of" ma:index="14" nillable="true" ma:displayName="In the Matter of" ma:internalName="In_x0020_the_x0020_Matter_x0020_of">
      <xsd:simpleType>
        <xsd:restriction base="dms:Text">
          <xsd:maxLength value="255"/>
        </xsd:restriction>
      </xsd:simpleType>
    </xsd:element>
    <xsd:element name="Type_x0020_of_x0020_Claim" ma:index="15" nillable="true" ma:displayName="Type of Claim" ma:internalName="Type_x0020_of_x0020_Claim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NewsType xmlns="4fd344a9-0e23-43b7-a42d-bc01aa44e9f9">Board</NewsType>
    <Date_x0020_Line_x0020_SC xmlns="4fd344a9-0e23-43b7-a42d-bc01aa44e9f9">2010-10-21T04:00:00+00:00</Date_x0020_Line_x0020_SC>
    <Board_x0020_Tag xmlns="4fd344a9-0e23-43b7-a42d-bc01aa44e9f9"/>
    <Docket_x002f_Letter_x0020_No._x0020_SC xmlns="4fd344a9-0e23-43b7-a42d-bc01aa44e9f9" xsi:nil="true"/>
    <In_x0020_the_x0020_Matter_x0020_of xmlns="8ee35dea-c1c5-4b86-aff8-d33005d7af79" xsi:nil="true"/>
    <Type_x0020_of_x0020_Claim xmlns="8ee35dea-c1c5-4b86-aff8-d33005d7af79" xsi:nil="true"/>
  </documentManagement>
</p:properties>
</file>

<file path=customXml/itemProps1.xml><?xml version="1.0" encoding="utf-8"?>
<ds:datastoreItem xmlns:ds="http://schemas.openxmlformats.org/officeDocument/2006/customXml" ds:itemID="{74F537CB-060C-44BE-A240-51CC8E02F74B}"/>
</file>

<file path=customXml/itemProps2.xml><?xml version="1.0" encoding="utf-8"?>
<ds:datastoreItem xmlns:ds="http://schemas.openxmlformats.org/officeDocument/2006/customXml" ds:itemID="{CFB3648C-340A-4C7F-81DF-0B2680F6FDAB}"/>
</file>

<file path=customXml/itemProps3.xml><?xml version="1.0" encoding="utf-8"?>
<ds:datastoreItem xmlns:ds="http://schemas.openxmlformats.org/officeDocument/2006/customXml" ds:itemID="{1201A774-DEDB-425E-90DC-03C084408AFE}"/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210</TotalTime>
  <Words>400</Words>
  <Application>Microsoft Office PowerPoint</Application>
  <PresentationFormat>On-screen Show (4:3)</PresentationFormat>
  <Paragraphs>78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Civic</vt:lpstr>
      <vt:lpstr>NCUSIF Public Education Campaign Update</vt:lpstr>
      <vt:lpstr>Public Service Announcements (PSAs)</vt:lpstr>
      <vt:lpstr>Multimedia News Release</vt:lpstr>
      <vt:lpstr>Matte Release</vt:lpstr>
      <vt:lpstr>Radio Media Tour</vt:lpstr>
      <vt:lpstr>Jordan Goodman Radio Internet Interview</vt:lpstr>
      <vt:lpstr>Campaign Landing Page: NCUA.gov/ncuaSafe</vt:lpstr>
      <vt:lpstr>Social Media Outreach</vt:lpstr>
      <vt:lpstr>Social Media Outreach - Twitter</vt:lpstr>
      <vt:lpstr>Social Media Outreach - Facebook</vt:lpstr>
      <vt:lpstr>Social Media Outreach - YouTube</vt:lpstr>
      <vt:lpstr>Social Media Outreach - Statistics</vt:lpstr>
    </vt:vector>
  </TitlesOfParts>
  <Company>NCUA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NCUSIF Public Education Campaign Update</dc:title>
  <dc:creator>Jessica L Vogel</dc:creator>
  <cp:lastModifiedBy>Jessica L Vogel</cp:lastModifiedBy>
  <cp:revision>31</cp:revision>
  <dcterms:created xsi:type="dcterms:W3CDTF">2010-10-19T13:41:18Z</dcterms:created>
  <dcterms:modified xsi:type="dcterms:W3CDTF">2010-10-20T18:43:46Z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_NewReviewCycle">
    <vt:lpwstr/>
  </property>
  <property fmtid="{D5CDD505-2E9C-101B-9397-08002B2CF9AE}" pid="4" name="ContentTypeId">
    <vt:lpwstr>0x010100A1CB6A0A15FE0A40ADF6BEB97E3AE61E</vt:lpwstr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TemplateUrl">
    <vt:lpwstr/>
  </property>
</Properties>
</file>